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95" r:id="rId17"/>
    <p:sldId id="273" r:id="rId18"/>
    <p:sldId id="311" r:id="rId19"/>
    <p:sldId id="305" r:id="rId20"/>
    <p:sldId id="278" r:id="rId21"/>
    <p:sldId id="275" r:id="rId22"/>
    <p:sldId id="279" r:id="rId23"/>
    <p:sldId id="280" r:id="rId24"/>
    <p:sldId id="281" r:id="rId25"/>
    <p:sldId id="315" r:id="rId26"/>
    <p:sldId id="316" r:id="rId27"/>
    <p:sldId id="282" r:id="rId28"/>
    <p:sldId id="296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12" r:id="rId38"/>
    <p:sldId id="293" r:id="rId39"/>
    <p:sldId id="313" r:id="rId40"/>
    <p:sldId id="314" r:id="rId41"/>
    <p:sldId id="318" r:id="rId42"/>
    <p:sldId id="317" r:id="rId43"/>
    <p:sldId id="297" r:id="rId44"/>
    <p:sldId id="302" r:id="rId45"/>
    <p:sldId id="301" r:id="rId46"/>
    <p:sldId id="307" r:id="rId47"/>
    <p:sldId id="308" r:id="rId48"/>
    <p:sldId id="309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0E170"/>
    <a:srgbClr val="FFCC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5C2D2-FC17-4DFD-9CB0-CFBB7BA9A7E6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103D1-A000-4BAF-9701-A9005F3107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74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103D1-A000-4BAF-9701-A9005F31077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3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98B588-24C7-4B2A-A89B-D77174F004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6D4629-1EBA-49AD-9C98-F41C59599B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CAC0A98-698D-40E5-ABB0-59570259F8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C3225-131F-4711-9DE4-B5F244C58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317184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itchFamily="34" charset="0"/>
                <a:ea typeface="Arial KZ" pitchFamily="34" charset="0"/>
                <a:cs typeface="Arial" pitchFamily="34" charset="0"/>
              </a:rPr>
              <a:t>Inquiry of patients with gastro-intestinal diseases</a:t>
            </a:r>
            <a:r>
              <a:rPr lang="ru-RU" sz="3600" b="1" dirty="0">
                <a:latin typeface="Arial" pitchFamily="34" charset="0"/>
                <a:ea typeface="Arial KZ" pitchFamily="34" charset="0"/>
                <a:cs typeface="Arial" pitchFamily="34" charset="0"/>
              </a:rPr>
              <a:t>. </a:t>
            </a:r>
            <a:r>
              <a:rPr lang="en-US" sz="3600" b="1" dirty="0">
                <a:latin typeface="Arial" pitchFamily="34" charset="0"/>
                <a:ea typeface="Arial KZ" pitchFamily="34" charset="0"/>
                <a:cs typeface="Arial" pitchFamily="34" charset="0"/>
              </a:rPr>
              <a:t>General examination</a:t>
            </a:r>
            <a:r>
              <a:rPr lang="ru-RU" sz="3600" b="1" dirty="0">
                <a:latin typeface="Arial" pitchFamily="34" charset="0"/>
                <a:ea typeface="Arial KZ" pitchFamily="34" charset="0"/>
                <a:cs typeface="Arial" pitchFamily="34" charset="0"/>
              </a:rPr>
              <a:t>. </a:t>
            </a:r>
            <a:r>
              <a:rPr lang="en-US" sz="3600" b="1" dirty="0">
                <a:latin typeface="Arial" pitchFamily="34" charset="0"/>
                <a:ea typeface="Arial KZ" pitchFamily="34" charset="0"/>
                <a:cs typeface="Arial" pitchFamily="34" charset="0"/>
              </a:rPr>
              <a:t>Superficial &amp; deep palpation of abdomen</a:t>
            </a:r>
            <a:r>
              <a:rPr lang="ru-RU" sz="3600" b="1" dirty="0">
                <a:latin typeface="Arial" pitchFamily="34" charset="0"/>
                <a:ea typeface="Arial KZ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4581128"/>
            <a:ext cx="5512696" cy="1872208"/>
          </a:xfrm>
        </p:spPr>
        <p:txBody>
          <a:bodyPr>
            <a:normAutofit/>
          </a:bodyPr>
          <a:lstStyle/>
          <a:p>
            <a:pPr algn="r"/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861048"/>
            <a:ext cx="2520280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0801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Poor appetite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Hyporexia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up to loss of appetite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Anorexia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ru-RU" sz="1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Acute gastritis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Gastric tumor</a:t>
            </a:r>
          </a:p>
          <a:p>
            <a:pPr marL="0" indent="0">
              <a:spcBef>
                <a:spcPts val="0"/>
              </a:spcBef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400" b="1" i="1" u="sng" dirty="0" err="1">
                <a:latin typeface="Arial" pitchFamily="34" charset="0"/>
                <a:cs typeface="Arial" pitchFamily="34" charset="0"/>
              </a:rPr>
              <a:t>Citofobia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abstention from food for fear of pain in gastric ulcer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447800"/>
            <a:ext cx="4103687" cy="43574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Increase of appetite </a:t>
            </a:r>
            <a:endParaRPr lang="ru-RU" sz="2400" b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Duodenal ulcer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Perverted appetite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1400" b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Achlorhydria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(gastric  	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anacidicity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Pregnancy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Aversion to meat</a:t>
            </a:r>
            <a:endParaRPr lang="ru-RU" sz="2400" b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Gastric tumor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0E1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 complaints</a:t>
            </a:r>
            <a:endParaRPr lang="ru-RU" sz="2000" dirty="0">
              <a:solidFill>
                <a:srgbClr val="F0E17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8229600" cy="93660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Eructation</a:t>
            </a:r>
            <a:r>
              <a:rPr lang="ru-RU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loud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uprise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of wind from stomach or esophagus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132856"/>
            <a:ext cx="8366125" cy="415879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sz="2400" u="sng" dirty="0">
                <a:latin typeface="Arial" pitchFamily="34" charset="0"/>
                <a:cs typeface="Arial" pitchFamily="34" charset="0"/>
              </a:rPr>
              <a:t>Regurgitation of food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200" i="1" dirty="0" err="1">
                <a:latin typeface="Arial" pitchFamily="34" charset="0"/>
                <a:cs typeface="Arial" pitchFamily="34" charset="0"/>
              </a:rPr>
              <a:t>Regurgitatio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u="sng" dirty="0">
                <a:latin typeface="Arial" pitchFamily="34" charset="0"/>
                <a:cs typeface="Arial" pitchFamily="34" charset="0"/>
              </a:rPr>
              <a:t>Regurgitation of wind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i="1" dirty="0" err="1">
                <a:latin typeface="Arial" pitchFamily="34" charset="0"/>
                <a:cs typeface="Arial" pitchFamily="34" charset="0"/>
              </a:rPr>
              <a:t>Eructatio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aerophagy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Smell of bitter oil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abnormal fermentation in decrease of gastric motor activity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Rotten smell -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with pyloric stenosis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Acid odor -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with hypersecretion of gastric juice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Bitter smell -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when throwing bile from duodenum into the stomach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duodeno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-gastral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refluxe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); with increased acidity of gastric juice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Belching with a putrid odor -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with hypo- and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achlorhydria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stagnation with cancer of the stomach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0E1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 complaints</a:t>
            </a:r>
            <a:endParaRPr lang="ru-RU" sz="2000" dirty="0">
              <a:solidFill>
                <a:srgbClr val="F0E17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729"/>
            <a:ext cx="8229600" cy="871560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Heartburn (</a:t>
            </a:r>
            <a:r>
              <a:rPr lang="en-US" sz="28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Pyrosis</a:t>
            </a:r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 - 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burning sensation in the epigastric region</a:t>
            </a:r>
            <a:endParaRPr lang="ru-RU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5"/>
            <a:ext cx="7772400" cy="4248150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sz="3000" dirty="0"/>
              <a:t>Causes:</a:t>
            </a:r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sz="2800" dirty="0"/>
              <a:t>Increased acidity of gastric juice</a:t>
            </a:r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sz="2800" dirty="0"/>
              <a:t>Gastroesophageal Reflux</a:t>
            </a:r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sz="2800" dirty="0"/>
              <a:t>Violation of the motor function of the esophagus, stomach and duodenum</a:t>
            </a:r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sz="2800" dirty="0"/>
              <a:t>Peptic ulcer</a:t>
            </a:r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sz="2800" dirty="0"/>
              <a:t>Cholecystitis</a:t>
            </a:r>
          </a:p>
          <a:p>
            <a:pPr algn="just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sz="2800" dirty="0"/>
              <a:t>Esophageal hernia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728"/>
            <a:ext cx="8229600" cy="142876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Nausea (Nausea) - </a:t>
            </a:r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 reflex act associated with irritation of the </a:t>
            </a:r>
            <a:r>
              <a:rPr lang="en-US" sz="2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vagus</a:t>
            </a:r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nerve, manifested by a feeling of pressure in the epigastric region</a:t>
            </a:r>
            <a:endParaRPr lang="ru-RU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708920"/>
            <a:ext cx="8216900" cy="331088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dirty="0"/>
              <a:t>     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Often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accompanied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by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pale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skin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weakness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dizziness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sweating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salivation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hypotension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cold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extremities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fainting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state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       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             </a:t>
            </a:r>
            <a:r>
              <a:rPr lang="de-DE" sz="2400" u="sng" dirty="0" err="1">
                <a:latin typeface="Arial" pitchFamily="34" charset="0"/>
                <a:cs typeface="Arial" pitchFamily="34" charset="0"/>
              </a:rPr>
              <a:t>Causes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Toxicosis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pregnant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women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Kidney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liver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failure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Cancer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stomach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acute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gastritis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(after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eating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Circulatory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disorders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emesis, vomitus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435975" cy="5113337"/>
          </a:xfrm>
        </p:spPr>
        <p:txBody>
          <a:bodyPr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sz="2400" i="1" dirty="0"/>
              <a:t>	</a:t>
            </a:r>
            <a:r>
              <a:rPr lang="de-DE" sz="2800" i="1" u="sng" dirty="0" err="1"/>
              <a:t>V</a:t>
            </a:r>
            <a:r>
              <a:rPr lang="de-DE" sz="2800" dirty="0" err="1"/>
              <a:t>omiting</a:t>
            </a:r>
            <a:r>
              <a:rPr lang="de-DE" sz="2800" dirty="0"/>
              <a:t> </a:t>
            </a:r>
            <a:r>
              <a:rPr lang="de-DE" sz="2800" dirty="0" err="1"/>
              <a:t>mechanism</a:t>
            </a:r>
            <a:r>
              <a:rPr lang="de-DE" sz="2800" dirty="0"/>
              <a:t>: </a:t>
            </a:r>
            <a:endParaRPr lang="ru-RU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sz="2800" b="1" dirty="0" err="1"/>
              <a:t>Causes</a:t>
            </a:r>
            <a:r>
              <a:rPr lang="de-DE" sz="2800" b="1" dirty="0"/>
              <a:t>: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sz="2800" dirty="0" err="1"/>
              <a:t>Nervous</a:t>
            </a:r>
            <a:r>
              <a:rPr lang="de-DE" sz="2800" dirty="0"/>
              <a:t> (</a:t>
            </a:r>
            <a:r>
              <a:rPr lang="de-DE" sz="2800" dirty="0" err="1"/>
              <a:t>central</a:t>
            </a:r>
            <a:r>
              <a:rPr lang="de-DE" sz="2800" dirty="0"/>
              <a:t>) - CNS </a:t>
            </a:r>
            <a:r>
              <a:rPr lang="de-DE" sz="2800" dirty="0" err="1"/>
              <a:t>diseases</a:t>
            </a:r>
            <a:r>
              <a:rPr lang="de-DE" sz="2800" dirty="0"/>
              <a:t> - CNS </a:t>
            </a:r>
            <a:r>
              <a:rPr lang="de-DE" sz="2800" dirty="0" err="1"/>
              <a:t>injuries</a:t>
            </a: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sz="2800" dirty="0" err="1"/>
              <a:t>Visceral</a:t>
            </a:r>
            <a:r>
              <a:rPr lang="de-DE" sz="2800" dirty="0"/>
              <a:t> (</a:t>
            </a:r>
            <a:r>
              <a:rPr lang="de-DE" sz="2800" dirty="0" err="1"/>
              <a:t>peripheral</a:t>
            </a:r>
            <a:r>
              <a:rPr lang="de-DE" sz="2800" dirty="0"/>
              <a:t>) - </a:t>
            </a:r>
            <a:r>
              <a:rPr lang="de-DE" sz="2800" dirty="0" err="1"/>
              <a:t>Acute</a:t>
            </a:r>
            <a:r>
              <a:rPr lang="de-DE" sz="2800" dirty="0"/>
              <a:t> </a:t>
            </a:r>
            <a:r>
              <a:rPr lang="de-DE" sz="2800" dirty="0" err="1"/>
              <a:t>gastritis</a:t>
            </a: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sz="2800" dirty="0"/>
              <a:t>                                     </a:t>
            </a:r>
            <a:r>
              <a:rPr lang="de-DE" sz="2800" dirty="0"/>
              <a:t>- </a:t>
            </a:r>
            <a:r>
              <a:rPr lang="de-DE" sz="2800" dirty="0" err="1"/>
              <a:t>Stomach</a:t>
            </a:r>
            <a:r>
              <a:rPr lang="de-DE" sz="2800" dirty="0"/>
              <a:t> </a:t>
            </a:r>
            <a:r>
              <a:rPr lang="en-US" sz="2800" dirty="0"/>
              <a:t>peptic </a:t>
            </a:r>
            <a:r>
              <a:rPr lang="de-DE" sz="2800" dirty="0" err="1"/>
              <a:t>ulcer</a:t>
            </a: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sz="2800" dirty="0"/>
              <a:t>                                     </a:t>
            </a:r>
            <a:r>
              <a:rPr lang="de-DE" sz="2800" dirty="0"/>
              <a:t>- </a:t>
            </a:r>
            <a:r>
              <a:rPr lang="de-DE" sz="2800" dirty="0" err="1"/>
              <a:t>Cholecystitis</a:t>
            </a: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sz="2800" dirty="0" err="1"/>
              <a:t>Hematogenous</a:t>
            </a:r>
            <a:r>
              <a:rPr lang="de-DE" sz="2800" dirty="0"/>
              <a:t> </a:t>
            </a:r>
            <a:r>
              <a:rPr lang="de-DE" sz="2800" dirty="0" err="1"/>
              <a:t>Toxic</a:t>
            </a:r>
            <a:r>
              <a:rPr lang="de-DE" sz="2800" dirty="0"/>
              <a:t> - </a:t>
            </a:r>
            <a:r>
              <a:rPr lang="de-DE" sz="2800" dirty="0" err="1"/>
              <a:t>Chronic</a:t>
            </a:r>
            <a:r>
              <a:rPr lang="de-DE" sz="2800" dirty="0"/>
              <a:t> Renal </a:t>
            </a:r>
            <a:r>
              <a:rPr lang="de-DE" sz="2800" dirty="0" err="1"/>
              <a:t>Failure</a:t>
            </a:r>
            <a:endParaRPr lang="de-DE" sz="2800" dirty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sz="2800" dirty="0"/>
              <a:t>                                      - </a:t>
            </a:r>
            <a:r>
              <a:rPr lang="de-DE" sz="2800" dirty="0" err="1"/>
              <a:t>Poisoning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57167"/>
            <a:ext cx="8001000" cy="107156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Pain (</a:t>
            </a:r>
            <a:r>
              <a:rPr lang="en-US" sz="3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dolor</a:t>
            </a:r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 – </a:t>
            </a:r>
            <a:r>
              <a:rPr lang="en-US" sz="3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stomach and duodenum</a:t>
            </a:r>
            <a:br>
              <a:rPr lang="ru-RU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28736"/>
            <a:ext cx="7850188" cy="5072098"/>
          </a:xfrm>
        </p:spPr>
        <p:txBody>
          <a:bodyPr numCol="2"/>
          <a:lstStyle/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Localization of pain.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The nature of the pain.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The relationship of pain with taking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food.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Irradiation of pain.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Change in pain intensity after vomiting, eating, drugs, etc.</a:t>
            </a:r>
          </a:p>
          <a:p>
            <a:pPr marL="609600" indent="-609600">
              <a:spcBef>
                <a:spcPct val="0"/>
              </a:spcBef>
              <a:spcAft>
                <a:spcPct val="50000"/>
              </a:spcAf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The relationship of pain with physical exertion.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571612"/>
            <a:ext cx="3714776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Pain</a:t>
            </a:r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dolor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199064"/>
              </p:ext>
            </p:extLst>
          </p:nvPr>
        </p:nvGraphicFramePr>
        <p:xfrm>
          <a:off x="428596" y="1142984"/>
          <a:ext cx="8229600" cy="5059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667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9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Spastic pains - 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arise mainly as a result of spasm of smooth muscles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Acute, paroxysmal, very intense, usually clearly localized with typical irradiation,</a:t>
                      </a:r>
                    </a:p>
                    <a:p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weaken after antispasmodics. May be accompanied by vomiting, fever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Gastric colic (peptic ulcer), biliary colic, intestinal colic (irritation bowel), renal colic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0321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Extansion</a:t>
                      </a:r>
                      <a:r>
                        <a:rPr lang="en-US" sz="2000" b="1" dirty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 pain - 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pain from stretching the walls of hollow organs and tension of their ligamentous apparatus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Dull, aching, low-intensity, usually spilled, without a clear localization and irradiation, often do not subside after taking antispasmodics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>
                          <a:latin typeface="Arial" pitchFamily="34" charset="0"/>
                          <a:cs typeface="Arial" pitchFamily="34" charset="0"/>
                        </a:rPr>
                        <a:t>Flatulence</a:t>
                      </a:r>
                      <a:r>
                        <a:rPr lang="de-DE" sz="1800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de-DE" sz="1800" dirty="0" err="1">
                          <a:latin typeface="Arial" pitchFamily="34" charset="0"/>
                          <a:cs typeface="Arial" pitchFamily="34" charset="0"/>
                        </a:rPr>
                        <a:t>hyposecretory</a:t>
                      </a:r>
                      <a:r>
                        <a:rPr lang="de-DE" sz="18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1800" dirty="0" err="1">
                          <a:latin typeface="Arial" pitchFamily="34" charset="0"/>
                          <a:cs typeface="Arial" pitchFamily="34" charset="0"/>
                        </a:rPr>
                        <a:t>syndrome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60412"/>
          </a:xfrm>
        </p:spPr>
        <p:txBody>
          <a:bodyPr/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Gastrointestinal bleeding</a:t>
            </a:r>
            <a:endParaRPr lang="ru-RU" sz="3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7772400" cy="4895850"/>
          </a:xfrm>
        </p:spPr>
        <p:txBody>
          <a:bodyPr>
            <a:normAutofit fontScale="92500" lnSpcReduction="20000"/>
          </a:bodyPr>
          <a:lstStyle/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u="sng" dirty="0" err="1">
                <a:latin typeface="Arial" pitchFamily="34" charset="0"/>
                <a:cs typeface="Arial" pitchFamily="34" charset="0"/>
              </a:rPr>
              <a:t>Causes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u="sng" dirty="0">
                <a:latin typeface="Arial" pitchFamily="34" charset="0"/>
                <a:cs typeface="Arial" pitchFamily="34" charset="0"/>
              </a:rPr>
              <a:t> 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peptic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ulcer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stomach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cancer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 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polyp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stomach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erosive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gastritis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u="sng" dirty="0" err="1">
                <a:latin typeface="Arial" pitchFamily="34" charset="0"/>
                <a:cs typeface="Arial" pitchFamily="34" charset="0"/>
              </a:rPr>
              <a:t>Manifestations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bloody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vomiting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haematemesis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tarry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stool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melaena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endParaRPr lang="de-DE" sz="2400" u="sng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u="sng" dirty="0" err="1">
                <a:latin typeface="Arial" pitchFamily="34" charset="0"/>
                <a:cs typeface="Arial" pitchFamily="34" charset="0"/>
              </a:rPr>
              <a:t>Coloring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u="sng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u="sng" dirty="0" err="1">
                <a:latin typeface="Arial" pitchFamily="34" charset="0"/>
                <a:cs typeface="Arial" pitchFamily="34" charset="0"/>
              </a:rPr>
              <a:t>vomit</a:t>
            </a:r>
            <a:r>
              <a:rPr lang="de-DE" sz="24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color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"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coffee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grounds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" -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prolonged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bleeding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scarlet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color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when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a large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vessel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damaged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026" name="Picture 2" descr="Картинки по запросу &quot;abdominal pain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3934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114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Anatomical and physiological characteristics of the intestines in children</a:t>
            </a:r>
            <a:endParaRPr lang="ru-RU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The small intestines in children are relatively longer than in adults. </a:t>
            </a: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The intestinal glands in children are larger, the lymphoid tissue is scattered throughout the intestines. As the child grows, Peyer's patches form.</a:t>
            </a: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Large intestine: in children under 4 years old, the ascending colon is longer than the descending colon. The sigmoid colon is relatively longer.</a:t>
            </a: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The appendix is often atypical.</a:t>
            </a: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The rectum in children in the first months of life is relatively long.</a:t>
            </a:r>
            <a:endParaRPr lang="ru-RU" sz="2400" dirty="0"/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729"/>
            <a:ext cx="8229600" cy="128588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Complaints</a:t>
            </a:r>
            <a:b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 patients with </a:t>
            </a:r>
            <a:r>
              <a:rPr lang="en-US" sz="3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esophageal</a:t>
            </a:r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643050"/>
            <a:ext cx="8032976" cy="4643470"/>
          </a:xfrm>
        </p:spPr>
        <p:txBody>
          <a:bodyPr numCol="2">
            <a:norm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Dysphagia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Esophageal vomiting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Regurgitation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Sialorrhea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Putrificient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odor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Heartburn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Esophageal bleeding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Documents and Settings\User\Мои документы\Загрузки\пищевод_files\i_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44824"/>
            <a:ext cx="2643206" cy="4071965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00043"/>
            <a:ext cx="8229600" cy="785817"/>
          </a:xfrm>
        </p:spPr>
        <p:txBody>
          <a:bodyPr>
            <a:normAutofit/>
          </a:bodyPr>
          <a:lstStyle/>
          <a:p>
            <a:r>
              <a:rPr lang="de-DE" sz="32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Bowel</a:t>
            </a:r>
            <a:r>
              <a:rPr lang="de-DE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complaints</a:t>
            </a:r>
            <a:endParaRPr lang="ru-RU" sz="3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290" y="1785927"/>
            <a:ext cx="7215238" cy="3786214"/>
          </a:xfrm>
        </p:spPr>
        <p:txBody>
          <a:bodyPr numCol="2"/>
          <a:lstStyle/>
          <a:p>
            <a:r>
              <a:rPr lang="de-DE" sz="2800" b="1" dirty="0" err="1">
                <a:latin typeface="Arial" pitchFamily="34" charset="0"/>
                <a:cs typeface="Arial" pitchFamily="34" charset="0"/>
              </a:rPr>
              <a:t>Pain</a:t>
            </a:r>
            <a:endParaRPr lang="de-DE" sz="2800" b="1" dirty="0">
              <a:latin typeface="Arial" pitchFamily="34" charset="0"/>
              <a:cs typeface="Arial" pitchFamily="34" charset="0"/>
            </a:endParaRPr>
          </a:p>
          <a:p>
            <a:endParaRPr lang="de-DE" sz="2800" b="1" dirty="0">
              <a:latin typeface="Arial" pitchFamily="34" charset="0"/>
              <a:cs typeface="Arial" pitchFamily="34" charset="0"/>
            </a:endParaRPr>
          </a:p>
          <a:p>
            <a:r>
              <a:rPr lang="de-DE" sz="2800" b="1" dirty="0" err="1">
                <a:latin typeface="Arial" pitchFamily="34" charset="0"/>
                <a:cs typeface="Arial" pitchFamily="34" charset="0"/>
              </a:rPr>
              <a:t>Flatulence</a:t>
            </a:r>
            <a:endParaRPr lang="de-DE" sz="2800" b="1" dirty="0">
              <a:latin typeface="Arial" pitchFamily="34" charset="0"/>
              <a:cs typeface="Arial" pitchFamily="34" charset="0"/>
            </a:endParaRPr>
          </a:p>
          <a:p>
            <a:endParaRPr lang="de-DE" sz="2800" b="1" dirty="0">
              <a:latin typeface="Arial" pitchFamily="34" charset="0"/>
              <a:cs typeface="Arial" pitchFamily="34" charset="0"/>
            </a:endParaRPr>
          </a:p>
          <a:p>
            <a:r>
              <a:rPr lang="de-DE" sz="2800" b="1" dirty="0" err="1">
                <a:latin typeface="Arial" pitchFamily="34" charset="0"/>
                <a:cs typeface="Arial" pitchFamily="34" charset="0"/>
              </a:rPr>
              <a:t>Diarrhea</a:t>
            </a:r>
            <a:r>
              <a:rPr lang="de-DE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de-DE" sz="2800" b="1" dirty="0">
              <a:latin typeface="Arial" pitchFamily="34" charset="0"/>
              <a:cs typeface="Arial" pitchFamily="34" charset="0"/>
            </a:endParaRPr>
          </a:p>
          <a:p>
            <a:r>
              <a:rPr lang="de-DE" sz="2800" b="1" dirty="0" err="1">
                <a:latin typeface="Arial" pitchFamily="34" charset="0"/>
                <a:cs typeface="Arial" pitchFamily="34" charset="0"/>
              </a:rPr>
              <a:t>Constipation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2000239"/>
            <a:ext cx="2643206" cy="22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988840"/>
            <a:ext cx="2643206" cy="22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53181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Bowel pain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3840163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Lack of strict connection with food intake (with the exception of inflammation of the transverse colon).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A close connection of pain with the act of defecation.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Relief of pain after defecation or gas discharge.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558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Bowel pain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557338"/>
            <a:ext cx="3810000" cy="4191000"/>
          </a:xfrm>
        </p:spPr>
        <p:txBody>
          <a:bodyPr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en-US" sz="2400" u="sng" dirty="0">
                <a:latin typeface="Arial" pitchFamily="34" charset="0"/>
                <a:cs typeface="Arial" pitchFamily="34" charset="0"/>
              </a:rPr>
              <a:t>Appendicular colic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Pain begins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near the navel and in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epigastric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areas then through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several hours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localized to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right iliac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area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557338"/>
            <a:ext cx="4114800" cy="4191000"/>
          </a:xfrm>
        </p:spPr>
        <p:txBody>
          <a:bodyPr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en-US" sz="2400" u="sng" dirty="0">
                <a:latin typeface="Arial" pitchFamily="34" charset="0"/>
                <a:cs typeface="Arial" pitchFamily="34" charset="0"/>
              </a:rPr>
              <a:t>Rectal colic</a:t>
            </a:r>
          </a:p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en-US" sz="2400" u="sng" dirty="0">
                <a:latin typeface="Arial" pitchFamily="34" charset="0"/>
                <a:cs typeface="Arial" pitchFamily="34" charset="0"/>
              </a:rPr>
              <a:t>(tenesmus)</a:t>
            </a:r>
          </a:p>
          <a:p>
            <a:pPr algn="ctr">
              <a:spcBef>
                <a:spcPct val="0"/>
              </a:spcBef>
              <a:buFont typeface="Wingdings" pitchFamily="2" charset="2"/>
              <a:buNone/>
            </a:pP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Frequent painful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urges without defecation,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sometimes with mucus.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Occur when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dysentery,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proctitis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ulcers and cancer</a:t>
            </a: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rectum.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Flatulence - a feeling of bloating, painful fullness of the abdomen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205288"/>
          </a:xfrm>
        </p:spPr>
        <p:txBody>
          <a:bodyPr>
            <a:normAutofit lnSpcReduction="10000"/>
          </a:bodyPr>
          <a:lstStyle/>
          <a:p>
            <a:pPr marL="609600" indent="-609600" algn="ctr">
              <a:buFont typeface="Wingdings" pitchFamily="2" charset="2"/>
              <a:buNone/>
            </a:pPr>
            <a:r>
              <a:rPr lang="ru-RU" sz="2400" b="1" dirty="0"/>
              <a:t>	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spcBef>
                <a:spcPct val="400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Excessive dietary fiber</a:t>
            </a:r>
          </a:p>
          <a:p>
            <a:pPr marL="609600" indent="-609600">
              <a:spcBef>
                <a:spcPct val="400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Obstruction and impaired intestinal motility</a:t>
            </a:r>
          </a:p>
          <a:p>
            <a:pPr marL="609600" indent="-609600">
              <a:spcBef>
                <a:spcPct val="400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Excessive growth of gas-forming bacteria in the intestines</a:t>
            </a:r>
          </a:p>
          <a:p>
            <a:pPr marL="609600" indent="-609600">
              <a:spcBef>
                <a:spcPct val="400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Lower intestinal wall gas absorption</a:t>
            </a:r>
          </a:p>
          <a:p>
            <a:pPr marL="609600" indent="-609600">
              <a:spcBef>
                <a:spcPct val="400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Aerophagia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spcBef>
                <a:spcPct val="400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Hysteria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Diarrhea - a loose, unformed stool, combined with increased bowel movements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071678"/>
            <a:ext cx="4038600" cy="38576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i="1" dirty="0"/>
              <a:t>	</a:t>
            </a:r>
            <a:r>
              <a:rPr lang="de-DE" i="1" u="sng" dirty="0" err="1">
                <a:latin typeface="Arial" pitchFamily="34" charset="0"/>
                <a:cs typeface="Arial" pitchFamily="34" charset="0"/>
              </a:rPr>
              <a:t>Causes</a:t>
            </a:r>
            <a:r>
              <a:rPr lang="de-DE" i="1" u="sng" dirty="0">
                <a:latin typeface="Arial" pitchFamily="34" charset="0"/>
                <a:cs typeface="Arial" pitchFamily="34" charset="0"/>
              </a:rPr>
              <a:t>:</a:t>
            </a:r>
            <a:endParaRPr lang="ru-RU" i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i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de-DE" i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de-DE" i="1" u="sng" dirty="0">
                <a:latin typeface="Arial" pitchFamily="34" charset="0"/>
                <a:cs typeface="Arial" pitchFamily="34" charset="0"/>
              </a:rPr>
              <a:t> </a:t>
            </a:r>
            <a:r>
              <a:rPr lang="de-DE" dirty="0">
                <a:latin typeface="Arial" pitchFamily="34" charset="0"/>
                <a:cs typeface="Arial" pitchFamily="34" charset="0"/>
              </a:rPr>
              <a:t> intestinal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infections</a:t>
            </a:r>
            <a:endParaRPr lang="de-DE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de-DE" dirty="0" err="1">
                <a:latin typeface="Arial" pitchFamily="34" charset="0"/>
                <a:cs typeface="Arial" pitchFamily="34" charset="0"/>
              </a:rPr>
              <a:t>Intoxication</a:t>
            </a:r>
            <a:endParaRPr lang="de-DE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de-DE" dirty="0" err="1">
                <a:latin typeface="Arial" pitchFamily="34" charset="0"/>
                <a:cs typeface="Arial" pitchFamily="34" charset="0"/>
              </a:rPr>
              <a:t>endocrine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disorders</a:t>
            </a:r>
            <a:endParaRPr lang="de-DE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de-DE" dirty="0" err="1">
                <a:latin typeface="Arial" pitchFamily="34" charset="0"/>
                <a:cs typeface="Arial" pitchFamily="34" charset="0"/>
              </a:rPr>
              <a:t>allergy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356100" y="1916112"/>
            <a:ext cx="4330700" cy="4013217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ru-RU" sz="2400" i="1" dirty="0"/>
              <a:t>	</a:t>
            </a:r>
            <a:r>
              <a:rPr lang="en-US" sz="3000" i="1" u="sng" dirty="0">
                <a:latin typeface="Arial" pitchFamily="34" charset="0"/>
                <a:cs typeface="Arial" pitchFamily="34" charset="0"/>
              </a:rPr>
              <a:t>Development mechanism:</a:t>
            </a:r>
            <a:endParaRPr lang="ru-RU" sz="3000" i="1" u="sng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buNone/>
            </a:pPr>
            <a:endParaRPr lang="en-US" sz="3000" i="1" u="sng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buNone/>
            </a:pPr>
            <a:r>
              <a:rPr lang="en-US" sz="3000" dirty="0">
                <a:latin typeface="Arial" pitchFamily="34" charset="0"/>
                <a:cs typeface="Arial" pitchFamily="34" charset="0"/>
              </a:rPr>
              <a:t>accelerated intestinal motility</a:t>
            </a:r>
          </a:p>
          <a:p>
            <a:pPr marL="533400" indent="-533400">
              <a:buNone/>
            </a:pPr>
            <a:r>
              <a:rPr lang="en-US" sz="3000" dirty="0">
                <a:latin typeface="Arial" pitchFamily="34" charset="0"/>
                <a:cs typeface="Arial" pitchFamily="34" charset="0"/>
              </a:rPr>
              <a:t>malabsorption of digested food</a:t>
            </a:r>
          </a:p>
          <a:p>
            <a:pPr marL="533400" indent="-533400">
              <a:buNone/>
            </a:pPr>
            <a:r>
              <a:rPr lang="en-US" sz="3000" dirty="0">
                <a:latin typeface="Arial" pitchFamily="34" charset="0"/>
                <a:cs typeface="Arial" pitchFamily="34" charset="0"/>
              </a:rPr>
              <a:t>intestinal inflammation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0242" name="Picture 2" descr="Картинки по запросу &quot;feces colo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184576" cy="649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6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1266" name="Picture 2" descr="Картинки по запросу &quot;feces colo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8" y="270910"/>
            <a:ext cx="8132332" cy="623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087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Constipation (</a:t>
            </a:r>
            <a:r>
              <a:rPr lang="en-US" sz="36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Obstipatio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 - prolonged retention of feces in the intestine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9816" y="2169461"/>
            <a:ext cx="4038600" cy="453072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Organic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i="1" dirty="0" err="1">
                <a:latin typeface="Arial" pitchFamily="34" charset="0"/>
                <a:cs typeface="Arial" pitchFamily="34" charset="0"/>
              </a:rPr>
              <a:t>Causes</a:t>
            </a:r>
            <a:r>
              <a:rPr lang="de-DE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400" b="1" i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narrowing of the intestinal tract due to: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 sz="2400" b="1" i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Tumors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scars,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adhesions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intestinal malformations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126045"/>
            <a:ext cx="4038600" cy="4945083"/>
          </a:xfrm>
        </p:spPr>
        <p:txBody>
          <a:bodyPr>
            <a:normAutofit/>
          </a:bodyPr>
          <a:lstStyle/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ru-RU" sz="2000" i="1" dirty="0"/>
              <a:t>	</a:t>
            </a:r>
            <a:r>
              <a:rPr lang="de-DE" sz="2400" b="1" i="1" dirty="0" err="1">
                <a:latin typeface="Arial" pitchFamily="34" charset="0"/>
                <a:cs typeface="Arial" pitchFamily="34" charset="0"/>
              </a:rPr>
              <a:t>Functional</a:t>
            </a:r>
            <a:r>
              <a:rPr lang="de-DE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i="1" dirty="0" err="1">
                <a:latin typeface="Arial" pitchFamily="34" charset="0"/>
                <a:cs typeface="Arial" pitchFamily="34" charset="0"/>
              </a:rPr>
              <a:t>Causes</a:t>
            </a:r>
            <a:r>
              <a:rPr lang="de-DE" sz="2400" b="1" i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endParaRPr lang="de-DE" sz="2400" b="1" i="1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Alimentary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Neurogenic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Colon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inflammation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Toxic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Endocrine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Hypodynamia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Abdominal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weakness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de-DE" sz="36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History</a:t>
            </a:r>
            <a:r>
              <a:rPr lang="de-DE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6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gastrointestinal </a:t>
            </a:r>
            <a:r>
              <a:rPr lang="de-DE" sz="36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285860"/>
            <a:ext cx="8291264" cy="5070490"/>
          </a:xfrm>
        </p:spPr>
        <p:txBody>
          <a:bodyPr>
            <a:normAutofit fontScale="85000" lnSpcReduction="10000"/>
          </a:bodyPr>
          <a:lstStyle/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Medical history: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disease duration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causes and conditions of its occurrence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nature and dynamics of the course of the disease</a:t>
            </a:r>
          </a:p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r>
              <a:rPr lang="en-US" dirty="0">
                <a:solidFill>
                  <a:srgbClr val="FFC000"/>
                </a:solidFill>
                <a:latin typeface="Arial" charset="0"/>
              </a:rPr>
              <a:t>Life story: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working and living conditions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nutritional conditions, rhythm of nutrition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previous gastrointestinal diseases, surgical interventions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long-term use of drugs (aspirin, corticosteroids, NSAIDs)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hereditary predisposition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bad habits (smoking, alcohol, etc.)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</a:rPr>
              <a:t>allergic history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General examination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49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2984"/>
            <a:ext cx="4038600" cy="5214974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Losing</a:t>
            </a:r>
            <a:r>
              <a:rPr lang="de-DE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weight</a:t>
            </a:r>
            <a:r>
              <a:rPr lang="de-DE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even</a:t>
            </a:r>
            <a:r>
              <a:rPr lang="de-DE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cachexia</a:t>
            </a:r>
            <a:endParaRPr lang="de-DE" sz="24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de-DE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Esophageal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carcinoma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de-DE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Stomach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cancer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de-DE" sz="2400" b="1" dirty="0">
                <a:latin typeface="Arial" pitchFamily="34" charset="0"/>
                <a:cs typeface="Arial" pitchFamily="34" charset="0"/>
              </a:rPr>
              <a:t>Intestinal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malabsorption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Pallor</a:t>
            </a:r>
            <a:r>
              <a:rPr lang="de-DE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skin</a:t>
            </a:r>
            <a:endParaRPr lang="de-DE" sz="24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de-DE" sz="2400" b="1" dirty="0" err="1">
                <a:latin typeface="Arial" pitchFamily="34" charset="0"/>
                <a:cs typeface="Arial" pitchFamily="34" charset="0"/>
              </a:rPr>
              <a:t>Gastric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bleeding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de-DE" sz="2400" b="1" dirty="0" err="1">
                <a:latin typeface="Arial" pitchFamily="34" charset="0"/>
                <a:cs typeface="Arial" pitchFamily="34" charset="0"/>
              </a:rPr>
              <a:t>Impaired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iron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absorption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8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4886325" y="1557338"/>
            <a:ext cx="3332163" cy="4319587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4629-1EBA-49AD-9C98-F41C59599B01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854080"/>
            <a:ext cx="7391400" cy="178283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br>
              <a:rPr lang="ru-RU" sz="2400" b="1" dirty="0">
                <a:solidFill>
                  <a:srgbClr val="FFC000"/>
                </a:solidFill>
              </a:rPr>
            </a:br>
            <a:r>
              <a:rPr lang="en-US" sz="31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Dysphagia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700" i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dysphagia</a:t>
            </a:r>
            <a:r>
              <a:rPr lang="en-US" sz="27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difficult passage of food via esophagus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br>
              <a:rPr lang="en-US" sz="2700" b="1" dirty="0">
                <a:latin typeface="Arial" pitchFamily="34" charset="0"/>
                <a:cs typeface="Arial" pitchFamily="34" charset="0"/>
              </a:rPr>
            </a:br>
            <a:br>
              <a:rPr lang="en-US" sz="1600" b="1" dirty="0">
                <a:latin typeface="Arial" pitchFamily="34" charset="0"/>
                <a:cs typeface="Arial" pitchFamily="34" charset="0"/>
              </a:rPr>
            </a:br>
            <a:r>
              <a:rPr lang="en-US" sz="2700" b="1" u="sng" dirty="0">
                <a:latin typeface="Arial" pitchFamily="34" charset="0"/>
                <a:cs typeface="Arial" pitchFamily="34" charset="0"/>
              </a:rPr>
              <a:t>Causes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2700" u="sng" dirty="0">
                <a:latin typeface="Arial" pitchFamily="34" charset="0"/>
                <a:cs typeface="Arial" pitchFamily="34" charset="0"/>
              </a:rPr>
              <a:t> </a:t>
            </a:r>
            <a:br>
              <a:rPr lang="en-US" sz="2400" dirty="0"/>
            </a:br>
            <a:endParaRPr lang="ru-RU" sz="2400" u="sng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2636912"/>
            <a:ext cx="3810000" cy="3662148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</a:pPr>
            <a:r>
              <a:rPr lang="en-US" b="1" dirty="0">
                <a:latin typeface="Tahoma" pitchFamily="34" charset="0"/>
              </a:rPr>
              <a:t>  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Organic narrowing of esophagus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Esophagus tumor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Cicatricial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stenosis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Foreign body in esophagus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Compression of esophagus by aortic aneurysm or mediastinal tumor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88024" y="2780928"/>
            <a:ext cx="3810000" cy="1935096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2000" b="1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Functional narrowing of esophagus</a:t>
            </a:r>
            <a:endParaRPr lang="ru-RU" sz="2000" b="1" dirty="0">
              <a:solidFill>
                <a:srgbClr val="FFCC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Neurosis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Disorders in esophagus innervation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Esophagus complaints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General examination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71472" y="2133600"/>
            <a:ext cx="3214709" cy="3152788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Dry skin, angular stomatitis</a:t>
            </a:r>
          </a:p>
          <a:p>
            <a:pPr algn="ctr"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- 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Violation of the absorption of vitamins in the digestive tract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4572000" y="2285992"/>
            <a:ext cx="4143404" cy="2589213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Examination of the oral cavity and tongue</a:t>
            </a:r>
            <a:endParaRPr lang="ru-RU" sz="32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89138"/>
            <a:ext cx="4038600" cy="381635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Clean, moist tongue -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uncomplicated peptic ulcer </a:t>
            </a:r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Gray plated, smelling bad -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acute gastritis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6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4872038" y="1916113"/>
            <a:ext cx="3598862" cy="3889375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0E170"/>
                </a:solidFill>
              </a:rPr>
              <a:t>Examination of the oral cavity and tongue</a:t>
            </a:r>
            <a:endParaRPr lang="ru-RU" sz="3200" b="1" dirty="0">
              <a:solidFill>
                <a:srgbClr val="F0E17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000241"/>
            <a:ext cx="3467100" cy="2465398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Dry tongue</a:t>
            </a:r>
          </a:p>
          <a:p>
            <a:pPr algn="ctr">
              <a:buFont typeface="Wingdings" pitchFamily="2" charset="2"/>
              <a:buNone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Acute belly</a:t>
            </a:r>
          </a:p>
          <a:p>
            <a:pPr algn="ctr">
              <a:buFont typeface="Wingdings" pitchFamily="2" charset="2"/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Pancreatitis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4284663" y="1773238"/>
            <a:ext cx="3816350" cy="3717925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0E170"/>
                </a:solidFill>
              </a:rPr>
              <a:t>Examination of the oral cavity and tongue</a:t>
            </a:r>
            <a:endParaRPr lang="ru-RU" sz="2800" b="1" dirty="0">
              <a:solidFill>
                <a:srgbClr val="F0E17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Smooth tongue papillae</a:t>
            </a:r>
          </a:p>
          <a:p>
            <a:pPr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Stomach cancer</a:t>
            </a:r>
          </a:p>
          <a:p>
            <a:pPr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Atrophic gastritis with decreased secretory function</a:t>
            </a:r>
          </a:p>
          <a:p>
            <a:pPr>
              <a:buFont typeface="Wingdings" pitchFamily="2" charset="2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Vitamin B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deficency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8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4857752" y="2133600"/>
            <a:ext cx="3817936" cy="2832100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36609"/>
          </a:xfrm>
        </p:spPr>
        <p:txBody>
          <a:bodyPr/>
          <a:lstStyle/>
          <a:p>
            <a:r>
              <a:rPr lang="de-DE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Abdominal </a:t>
            </a:r>
            <a:r>
              <a:rPr lang="de-DE" sz="28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examination</a:t>
            </a:r>
            <a:endParaRPr lang="ru-RU" sz="28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4038600" cy="434975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Abdominal wall limitation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- sign of pain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Visible peristalsis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- Pyloric stenosis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Bloating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- flatulence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  - ascites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4856163" y="1731963"/>
            <a:ext cx="3621087" cy="4267200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Palpation</a:t>
            </a:r>
            <a:endParaRPr lang="ru-RU" sz="32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4038600" cy="5040312"/>
          </a:xfrm>
        </p:spPr>
        <p:txBody>
          <a:bodyPr>
            <a:normAutofit/>
          </a:bodyPr>
          <a:lstStyle/>
          <a:p>
            <a:pPr marL="185738" indent="-185738"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Superficial</a:t>
            </a:r>
            <a:r>
              <a:rPr lang="de-DE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indicative</a:t>
            </a:r>
            <a:r>
              <a:rPr lang="de-DE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light </a:t>
            </a:r>
            <a:r>
              <a:rPr lang="de-DE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palpation</a:t>
            </a:r>
            <a:endParaRPr lang="de-DE" sz="24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marL="185738" indent="-185738"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400" b="1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marL="185738" indent="-185738" algn="ctr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2000" i="1" u="sng" dirty="0">
                <a:latin typeface="Arial" pitchFamily="34" charset="0"/>
                <a:cs typeface="Arial" pitchFamily="34" charset="0"/>
              </a:rPr>
              <a:t>allows you to identify: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Local or general tension of the abdominal wall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Local or general soreness (cm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Schetkina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-Blumberg)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Divergence of the rectus abdominis muscles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Enlarged abdominal organs and the presence of tumors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2050" name="Picture 2" descr="Картинки по запросу &quot;пальпация живота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02773"/>
            <a:ext cx="4038600" cy="212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Palpation</a:t>
            </a:r>
            <a:endParaRPr lang="ru-RU" sz="32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185738" indent="-185738" algn="ctr"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Deep methodical sliding palpation according to the </a:t>
            </a:r>
            <a:r>
              <a:rPr lang="en-US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Obraztsov-Strazhesko</a:t>
            </a:r>
            <a:r>
              <a:rPr lang="en-US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 method</a:t>
            </a:r>
          </a:p>
          <a:p>
            <a:pPr marL="185738" indent="-185738" algn="ctr"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allows you to get an idea about:</a:t>
            </a:r>
          </a:p>
          <a:p>
            <a:pPr marL="185738" indent="-185738" algn="ctr">
              <a:spcBef>
                <a:spcPct val="0"/>
              </a:spcBef>
              <a:buFont typeface="Wingdings" pitchFamily="2" charset="2"/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 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localization</a:t>
            </a:r>
          </a:p>
          <a:p>
            <a:pPr>
              <a:spcBef>
                <a:spcPct val="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  sizes</a:t>
            </a:r>
          </a:p>
          <a:p>
            <a:pPr>
              <a:spcBef>
                <a:spcPct val="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  consistency</a:t>
            </a:r>
          </a:p>
          <a:p>
            <a:pPr>
              <a:spcBef>
                <a:spcPct val="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  soreness</a:t>
            </a:r>
          </a:p>
          <a:p>
            <a:pPr>
              <a:spcBef>
                <a:spcPct val="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  mobility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of the abdominal cavity organs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3074" name="Picture 2" descr="Картинки по запросу &quot;пальпация живота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Palpation</a:t>
            </a:r>
            <a:endParaRPr lang="ru-RU" sz="32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85738" indent="-185738" algn="ctr"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Deep methodical sliding palpation according to the </a:t>
            </a:r>
            <a:r>
              <a:rPr lang="en-US" sz="2400" b="1" dirty="0" err="1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Obraztsov-Strazhesko</a:t>
            </a:r>
            <a:r>
              <a:rPr lang="en-US" sz="24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 method</a:t>
            </a:r>
          </a:p>
          <a:p>
            <a:pPr marL="0" indent="0">
              <a:spcBef>
                <a:spcPct val="0"/>
              </a:spcBef>
              <a:buNone/>
            </a:pPr>
            <a:endParaRPr lang="ru-RU" sz="2400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Palpation objects</a:t>
            </a:r>
          </a:p>
          <a:p>
            <a:pPr>
              <a:spcBef>
                <a:spcPct val="0"/>
              </a:spcBef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Stomach</a:t>
            </a:r>
          </a:p>
          <a:p>
            <a:pPr>
              <a:spcBef>
                <a:spcPct val="0"/>
              </a:spcBef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Departments of the large and small intestines</a:t>
            </a:r>
          </a:p>
          <a:p>
            <a:pPr>
              <a:spcBef>
                <a:spcPct val="0"/>
              </a:spcBef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Liver and gall bladder</a:t>
            </a:r>
          </a:p>
          <a:p>
            <a:pPr>
              <a:spcBef>
                <a:spcPct val="0"/>
              </a:spcBef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Spleen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4098" name="Picture 2" descr="http://studepedia.org/img/baza1/216163002906728.files/image16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" r="39482" b="1"/>
          <a:stretch/>
        </p:blipFill>
        <p:spPr bwMode="auto">
          <a:xfrm>
            <a:off x="4648199" y="1600200"/>
            <a:ext cx="4038601" cy="407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79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Percussion</a:t>
            </a:r>
            <a:endParaRPr lang="ru-RU" sz="36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00213"/>
            <a:ext cx="4038600" cy="4608512"/>
          </a:xfrm>
        </p:spPr>
        <p:txBody>
          <a:bodyPr>
            <a:normAutofit/>
          </a:bodyPr>
          <a:lstStyle/>
          <a:p>
            <a:pPr marL="265113" indent="-265113" algn="ctr">
              <a:spcBef>
                <a:spcPct val="0"/>
              </a:spcBef>
              <a:buFont typeface="Wingdings" pitchFamily="2" charset="2"/>
              <a:buNone/>
            </a:pPr>
            <a:r>
              <a:rPr lang="en-US" sz="28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Liver</a:t>
            </a:r>
          </a:p>
          <a:p>
            <a:pPr marL="265113" indent="-265113" algn="ctr">
              <a:spcBef>
                <a:spcPct val="0"/>
              </a:spcBef>
              <a:buFont typeface="Wingdings" pitchFamily="2" charset="2"/>
              <a:buNone/>
            </a:pPr>
            <a:r>
              <a:rPr lang="en-US" sz="2800" b="1" dirty="0">
                <a:solidFill>
                  <a:srgbClr val="F0E170"/>
                </a:solidFill>
                <a:latin typeface="Arial" pitchFamily="34" charset="0"/>
                <a:cs typeface="Arial" pitchFamily="34" charset="0"/>
              </a:rPr>
              <a:t>Spleen</a:t>
            </a:r>
            <a:endParaRPr lang="ru-RU" sz="2800" dirty="0">
              <a:solidFill>
                <a:srgbClr val="F0E170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2400" i="1" u="sng" dirty="0">
                <a:latin typeface="Arial" pitchFamily="34" charset="0"/>
                <a:cs typeface="Arial" pitchFamily="34" charset="0"/>
              </a:rPr>
              <a:t>Percussion Tasks</a:t>
            </a:r>
          </a:p>
          <a:p>
            <a:pPr marL="265113" indent="-265113"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1. Determination of the boundaries and sizes of the liver and spleen</a:t>
            </a:r>
          </a:p>
          <a:p>
            <a:pPr marL="265113" indent="-265113"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2. Identification of free fluid in br. cavity (ascites</a:t>
            </a:r>
            <a:r>
              <a:rPr lang="en-US" sz="2400" i="1" u="sng" dirty="0"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1628775"/>
            <a:ext cx="3140075" cy="4471988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Percussion of liver by </a:t>
            </a:r>
            <a:r>
              <a:rPr lang="en-US" dirty="0" err="1"/>
              <a:t>Kurlov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7164288" y="1600201"/>
            <a:ext cx="1522512" cy="3989040"/>
          </a:xfrm>
        </p:spPr>
        <p:txBody>
          <a:bodyPr/>
          <a:lstStyle/>
          <a:p>
            <a:r>
              <a:rPr lang="en-US" dirty="0"/>
              <a:t>9 cm</a:t>
            </a:r>
          </a:p>
          <a:p>
            <a:r>
              <a:rPr lang="en-US" dirty="0"/>
              <a:t>8 cm</a:t>
            </a:r>
          </a:p>
          <a:p>
            <a:r>
              <a:rPr lang="en-US" dirty="0"/>
              <a:t>7 cm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C0A98-698D-40E5-ABB0-59570259F82D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5124" name="Picture 4" descr="Картинки по запросу &quot;границы печени по курлову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4085"/>
            <a:ext cx="6585717" cy="442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59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827584" y="908720"/>
            <a:ext cx="7416824" cy="11398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Distinguishing</a:t>
            </a:r>
            <a:r>
              <a:rPr lang="ru-RU" sz="3200" dirty="0"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signs</a:t>
            </a:r>
            <a:r>
              <a:rPr lang="ru-RU" sz="3200" dirty="0"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of organic and functional narrowing of esophagus</a:t>
            </a:r>
            <a:endParaRPr lang="ru-RU" sz="3200" dirty="0"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525" name="Group 6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93646194"/>
              </p:ext>
            </p:extLst>
          </p:nvPr>
        </p:nvGraphicFramePr>
        <p:xfrm>
          <a:off x="2195736" y="2132856"/>
          <a:ext cx="6388117" cy="576659"/>
        </p:xfrm>
        <a:graphic>
          <a:graphicData uri="http://schemas.openxmlformats.org/drawingml/2006/table">
            <a:tbl>
              <a:tblPr/>
              <a:tblGrid>
                <a:gridCol w="340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5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6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Organic narrowing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Functional narrowing</a:t>
                      </a:r>
                      <a:endParaRPr kumimoji="0" lang="ru-RU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FFCC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530" name="Group 7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15411550"/>
              </p:ext>
            </p:extLst>
          </p:nvPr>
        </p:nvGraphicFramePr>
        <p:xfrm>
          <a:off x="611188" y="2924175"/>
          <a:ext cx="8208962" cy="1800225"/>
        </p:xfrm>
        <a:graphic>
          <a:graphicData uri="http://schemas.openxmlformats.org/drawingml/2006/table">
            <a:tbl>
              <a:tblPr/>
              <a:tblGrid>
                <a:gridCol w="1800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Periodicity of </a:t>
                      </a:r>
                      <a:r>
                        <a:rPr kumimoji="0" lang="ru-RU" sz="20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 </a:t>
                      </a:r>
                      <a:r>
                        <a:rPr kumimoji="0" lang="en-US" sz="20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dysphagia</a:t>
                      </a:r>
                      <a:endParaRPr kumimoji="0" lang="ru-RU" sz="2000" b="0" i="1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Constant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Temporary restoring of passage of food in tumor disintegration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Paroxysmal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In agitation and 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 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 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hasty feeding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524" name="Group 68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256340217"/>
              </p:ext>
            </p:extLst>
          </p:nvPr>
        </p:nvGraphicFramePr>
        <p:xfrm>
          <a:off x="611560" y="4941168"/>
          <a:ext cx="8135937" cy="1080120"/>
        </p:xfrm>
        <a:graphic>
          <a:graphicData uri="http://schemas.openxmlformats.org/drawingml/2006/table">
            <a:tbl>
              <a:tblPr/>
              <a:tblGrid>
                <a:gridCol w="2087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Passage of food</a:t>
                      </a:r>
                      <a:endParaRPr kumimoji="0" lang="ru-RU" sz="2000" b="0" i="1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At first it’s difficult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for solid food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 but later for liquid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Solid food is passing better than liquid food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B588-24C7-4B2A-A89B-D77174F004F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Esophagus complaints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6146" name="Picture 2" descr="Картинки по запросу &quot;границы печени по курлову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29481"/>
            <a:ext cx="6912768" cy="46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52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5" name="Abdominal Examination - OSCE Guide (New Releas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908720"/>
            <a:ext cx="8935621" cy="508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amination of the Liver - Clinical Examin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052736"/>
            <a:ext cx="8964488" cy="50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Auscultation of the abdomen – </a:t>
            </a:r>
            <a:br>
              <a:rPr lang="en-US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intestinal motility is heard</a:t>
            </a:r>
            <a:endParaRPr lang="ru-RU" sz="3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>
                <a:solidFill>
                  <a:srgbClr val="FFC000"/>
                </a:solidFill>
              </a:rPr>
              <a:t>Increased peristalsis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Physiological - after eating, (plant fiber)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Small bowel inflammation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Bowel obstruction (early stage)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>
                <a:solidFill>
                  <a:srgbClr val="FFC000"/>
                </a:solidFill>
              </a:rPr>
              <a:t>Weakening of peristalsis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Intestinal atony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Peritonitis, </a:t>
            </a:r>
          </a:p>
          <a:p>
            <a:pPr algn="ctr">
              <a:buNone/>
            </a:pPr>
            <a:r>
              <a:rPr lang="en-US" dirty="0"/>
              <a:t>bowel obstruction </a:t>
            </a:r>
          </a:p>
          <a:p>
            <a:pPr algn="ctr">
              <a:buNone/>
            </a:pPr>
            <a:r>
              <a:rPr lang="en-US" dirty="0"/>
              <a:t>("grave silence")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X-</a:t>
            </a:r>
            <a:r>
              <a:rPr lang="de-DE" sz="36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ray</a:t>
            </a:r>
            <a:r>
              <a:rPr lang="de-DE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6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6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6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esophagus</a:t>
            </a:r>
            <a:endParaRPr lang="ru-RU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79512" y="1484784"/>
            <a:ext cx="381642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381642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857232"/>
            <a:ext cx="435771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Normal X-ray of the colon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Endoscopic</a:t>
            </a:r>
            <a:r>
              <a:rPr lang="de-DE" dirty="0"/>
              <a:t> </a:t>
            </a:r>
            <a:r>
              <a:rPr lang="de-DE" dirty="0" err="1"/>
              <a:t>examinations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7170" name="Picture 2" descr="Картинки по запросу &quot;endoscopy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670763"/>
            <a:ext cx="80962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br>
              <a:rPr lang="ru-RU" dirty="0">
                <a:latin typeface="Arial" pitchFamily="34" charset="0"/>
                <a:cs typeface="Arial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6632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8194" name="Picture 2" descr="Картинки по запросу &quot;endoscopy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8080981" cy="33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Colonoscopy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9220" name="Picture 4" descr="Картинки по запросу &quot;colonoscopy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3088"/>
            <a:ext cx="5058059" cy="5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Distinguishing  signs of </a:t>
            </a:r>
            <a:r>
              <a:rPr lang="en-US" sz="3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esophageal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gastric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vomiting</a:t>
            </a:r>
            <a:endParaRPr lang="ru-RU" sz="3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2348880"/>
            <a:ext cx="4033837" cy="4032026"/>
          </a:xfrm>
        </p:spPr>
        <p:txBody>
          <a:bodyPr/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sz="2400" dirty="0"/>
              <a:t>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Esophageal vomiting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Occurs without nausea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Feeling of retained food behind the sternum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Includes non-digested food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Contains neither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HCl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nor pepsin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348880"/>
            <a:ext cx="4033838" cy="3960018"/>
          </a:xfrm>
        </p:spPr>
        <p:txBody>
          <a:bodyPr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Gastric vomiting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Precedes by nausea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sometimes by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hypersalivation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Contains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residuals of digested food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Sourish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odor of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vomit mass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Acid reaction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endParaRPr lang="ru-RU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Esophagus complaints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08720"/>
            <a:ext cx="8208912" cy="158417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Pain</a:t>
            </a:r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6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dolor</a:t>
            </a: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100" dirty="0">
                <a:latin typeface="Arial" pitchFamily="34" charset="0"/>
                <a:cs typeface="Arial" pitchFamily="34" charset="0"/>
              </a:rPr>
              <a:t>in esophageal diseases feels along all esophagus with irradiation into </a:t>
            </a:r>
            <a:r>
              <a:rPr lang="en-US" sz="3100" dirty="0" err="1">
                <a:latin typeface="Arial" pitchFamily="34" charset="0"/>
                <a:cs typeface="Arial" pitchFamily="34" charset="0"/>
              </a:rPr>
              <a:t>interscapular</a:t>
            </a:r>
            <a:r>
              <a:rPr lang="en-US" sz="3100" dirty="0">
                <a:latin typeface="Arial" pitchFamily="34" charset="0"/>
                <a:cs typeface="Arial" pitchFamily="34" charset="0"/>
              </a:rPr>
              <a:t> space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636912"/>
            <a:ext cx="8229600" cy="36004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sz="2800" u="sng" dirty="0">
                <a:latin typeface="Arial" pitchFamily="34" charset="0"/>
                <a:cs typeface="Arial" pitchFamily="34" charset="0"/>
              </a:rPr>
              <a:t>Causes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: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Esophagitis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inflammation of esophagus’s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mucose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Burns of esophagus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Esophageal achalasia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Hernia of esophageal opening (of diaphragm)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Esophagus complaints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548680"/>
            <a:ext cx="7211144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Other complaints</a:t>
            </a:r>
            <a:br>
              <a:rPr lang="en-US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of patients with </a:t>
            </a:r>
            <a:r>
              <a:rPr lang="en-US" sz="28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esophagus</a:t>
            </a:r>
            <a:r>
              <a:rPr lang="en-US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diseases</a:t>
            </a:r>
            <a:endParaRPr lang="ru-RU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88840"/>
            <a:ext cx="8229600" cy="420506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Regurgitation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return of part of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swalloed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food into the mouth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neurosis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cardiospasm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Hypersalivation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esophagitis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cicatricial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narrowing and cancerous stenosis of esophagus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Putrificient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odor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foul breath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cancer tumor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congestion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&amp;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decomposition of food in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cardiospasm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Heartburn (</a:t>
            </a:r>
            <a:r>
              <a:rPr lang="en-US" sz="2000" b="1" i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pyrosis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painful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burning sensation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behind sternum due to regurgitation of gastric contents into inferior portion of esophagus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Esophagus complaints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854080"/>
            <a:ext cx="5400600" cy="14401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Esophageal bleeding</a:t>
            </a:r>
            <a:b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br>
              <a:rPr lang="ru-RU" sz="3600" dirty="0">
                <a:latin typeface="Arial" pitchFamily="34" charset="0"/>
                <a:cs typeface="Arial" pitchFamily="34" charset="0"/>
              </a:rPr>
            </a:br>
            <a:r>
              <a:rPr lang="en-US" sz="3200" u="sng" dirty="0">
                <a:latin typeface="Arial" pitchFamily="34" charset="0"/>
                <a:cs typeface="Arial" pitchFamily="34" charset="0"/>
              </a:rPr>
              <a:t>Causes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708920"/>
            <a:ext cx="7772400" cy="3456334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Esophageal ulcer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Injury by foreign body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Disintegration of tumor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Bleeding of dilated esophageal veins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Mallory-Weiss syndrome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36731" y="3974"/>
            <a:ext cx="31066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Esophagus complaints</a:t>
            </a:r>
            <a:endParaRPr lang="ru-RU" sz="20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4290"/>
            <a:ext cx="7772400" cy="100013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Complaints in </a:t>
            </a:r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gastric</a:t>
            </a:r>
            <a:r>
              <a:rPr lang="en-US" sz="3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diseases</a:t>
            </a:r>
            <a:endParaRPr lang="ru-RU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412875"/>
            <a:ext cx="7929618" cy="4800600"/>
          </a:xfrm>
        </p:spPr>
        <p:txBody>
          <a:bodyPr numCol="2"/>
          <a:lstStyle/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ru-RU" sz="2400" dirty="0"/>
              <a:t>1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Dyspeptic complaints</a:t>
            </a:r>
            <a:r>
              <a:rPr lang="ru-RU" sz="2000" b="1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1">
              <a:spcBef>
                <a:spcPct val="3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Poor appetite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3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Perverted appetite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3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Perverted taste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3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Eructation</a:t>
            </a:r>
          </a:p>
          <a:p>
            <a:pPr lvl="1">
              <a:spcBef>
                <a:spcPct val="3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Heartburn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3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Nausea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3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Vomiting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Pain</a:t>
            </a:r>
            <a:endParaRPr lang="ru-RU" sz="2000" b="1" u="sng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2000" b="1" u="sng" dirty="0" err="1">
                <a:latin typeface="Arial" pitchFamily="34" charset="0"/>
                <a:cs typeface="Arial" pitchFamily="34" charset="0"/>
              </a:rPr>
              <a:t>Gasrtic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 bleeding</a:t>
            </a:r>
            <a:endParaRPr lang="ru-RU" sz="20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Documents and Settings\User\Мои документы\Загрузки\yandsearch_files\i_023.jpe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14942" y="1714488"/>
            <a:ext cx="3357586" cy="3786213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C3225-131F-4711-9DE4-B5F244C58E4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757</TotalTime>
  <Words>1338</Words>
  <Application>Microsoft Office PowerPoint</Application>
  <PresentationFormat>Экран (4:3)</PresentationFormat>
  <Paragraphs>404</Paragraphs>
  <Slides>48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Arial</vt:lpstr>
      <vt:lpstr>Arial KZ</vt:lpstr>
      <vt:lpstr>Calibri</vt:lpstr>
      <vt:lpstr>Tahoma</vt:lpstr>
      <vt:lpstr>Verdana</vt:lpstr>
      <vt:lpstr>Wingdings</vt:lpstr>
      <vt:lpstr>Тема Office</vt:lpstr>
      <vt:lpstr>Inquiry of patients with gastro-intestinal diseases. General examination. Superficial &amp; deep palpation of abdomen. </vt:lpstr>
      <vt:lpstr>Complaints in patients with esophageal diseases</vt:lpstr>
      <vt:lpstr> Dysphagia  (dysphagia)  – difficult passage of food via esophagus.   Causes:  </vt:lpstr>
      <vt:lpstr>Distinguishing  signs  of organic and functional narrowing of esophagus</vt:lpstr>
      <vt:lpstr>Distinguishing  signs of esophageal gastric vomiting</vt:lpstr>
      <vt:lpstr>Pain  (dolor) in esophageal diseases feels along all esophagus with irradiation into interscapular space</vt:lpstr>
      <vt:lpstr>Other complaints of patients with esophagus diseases</vt:lpstr>
      <vt:lpstr>Esophageal bleeding   Causes:</vt:lpstr>
      <vt:lpstr>Complaints in gastric diseases</vt:lpstr>
      <vt:lpstr>Poor appetite</vt:lpstr>
      <vt:lpstr>Eructation – loud uprise of wind from stomach or esophagus</vt:lpstr>
      <vt:lpstr>Heartburn (Pyrosis) - burning sensation in the epigastric region</vt:lpstr>
      <vt:lpstr>Nausea (Nausea) - a reflex act associated with irritation of the vagus nerve, manifested by a feeling of pressure in the epigastric region</vt:lpstr>
      <vt:lpstr>emesis, vomitus</vt:lpstr>
      <vt:lpstr>Pain (dolor) – stomach and duodenum </vt:lpstr>
      <vt:lpstr>Pain (dolor)</vt:lpstr>
      <vt:lpstr>Gastrointestinal bleeding</vt:lpstr>
      <vt:lpstr>Презентация PowerPoint</vt:lpstr>
      <vt:lpstr>Anatomical and physiological characteristics of the intestines in children</vt:lpstr>
      <vt:lpstr>Bowel complaints</vt:lpstr>
      <vt:lpstr>Bowel pain</vt:lpstr>
      <vt:lpstr>Bowel pain</vt:lpstr>
      <vt:lpstr>Flatulence - a feeling of bloating, painful fullness of the abdomen</vt:lpstr>
      <vt:lpstr>      Diarrhea - a loose, unformed stool, combined with increased bowel movements</vt:lpstr>
      <vt:lpstr>Презентация PowerPoint</vt:lpstr>
      <vt:lpstr>Презентация PowerPoint</vt:lpstr>
      <vt:lpstr>Constipation (Obstipatio) - prolonged retention of feces in the intestine</vt:lpstr>
      <vt:lpstr>History of gastrointestinal diseases</vt:lpstr>
      <vt:lpstr>General examination</vt:lpstr>
      <vt:lpstr>General examination</vt:lpstr>
      <vt:lpstr>Examination of the oral cavity and tongue</vt:lpstr>
      <vt:lpstr>Examination of the oral cavity and tongue</vt:lpstr>
      <vt:lpstr>Examination of the oral cavity and tongue</vt:lpstr>
      <vt:lpstr>Abdominal examination</vt:lpstr>
      <vt:lpstr>Palpation</vt:lpstr>
      <vt:lpstr>Palpation</vt:lpstr>
      <vt:lpstr>Palpation</vt:lpstr>
      <vt:lpstr>Percussion</vt:lpstr>
      <vt:lpstr>Percussion of liver by Kurlov</vt:lpstr>
      <vt:lpstr>Презентация PowerPoint</vt:lpstr>
      <vt:lpstr>Презентация PowerPoint</vt:lpstr>
      <vt:lpstr>Презентация PowerPoint</vt:lpstr>
      <vt:lpstr>Auscultation of the abdomen –  intestinal motility is heard</vt:lpstr>
      <vt:lpstr>X-ray of the esophagus</vt:lpstr>
      <vt:lpstr>Презентация PowerPoint</vt:lpstr>
      <vt:lpstr>Endoscopic examinations</vt:lpstr>
      <vt:lpstr>    </vt:lpstr>
      <vt:lpstr>Colonoscopy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Сбор жалоб, анамнеза у больных с патологией пищеварительной системы. Общий осмотр. Поверхностная и глубокая пальпация живота. Особенности у детей.</dc:title>
  <dc:creator>User</dc:creator>
  <cp:lastModifiedBy>Pro 100</cp:lastModifiedBy>
  <cp:revision>155</cp:revision>
  <dcterms:created xsi:type="dcterms:W3CDTF">2012-09-27T04:20:01Z</dcterms:created>
  <dcterms:modified xsi:type="dcterms:W3CDTF">2021-01-09T06:59:14Z</dcterms:modified>
</cp:coreProperties>
</file>